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65" r:id="rId4"/>
    <p:sldId id="270" r:id="rId5"/>
    <p:sldId id="261" r:id="rId6"/>
    <p:sldId id="269" r:id="rId7"/>
    <p:sldId id="258" r:id="rId8"/>
    <p:sldId id="262" r:id="rId9"/>
    <p:sldId id="257" r:id="rId10"/>
    <p:sldId id="263" r:id="rId11"/>
    <p:sldId id="259" r:id="rId12"/>
    <p:sldId id="267" r:id="rId13"/>
    <p:sldId id="27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077" autoAdjust="0"/>
    <p:restoredTop sz="94728" autoAdjust="0"/>
  </p:normalViewPr>
  <p:slideViewPr>
    <p:cSldViewPr>
      <p:cViewPr>
        <p:scale>
          <a:sx n="68" d="100"/>
          <a:sy n="68" d="100"/>
        </p:scale>
        <p:origin x="-80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168C2-32BF-4EE7-AD21-08234707FF03}" type="datetimeFigureOut">
              <a:rPr lang="ru-RU"/>
              <a:pPr>
                <a:defRPr/>
              </a:pPr>
              <a:t>12.05.2014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ADAA0-A3E2-4D29-8230-60FC59E53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6A8B8-F7E6-42E7-87F0-E14C047DA5F0}" type="datetimeFigureOut">
              <a:rPr lang="ru-RU"/>
              <a:pPr>
                <a:defRPr/>
              </a:pPr>
              <a:t>12.05.2014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B78DE-0DC1-4EAD-B020-BEFC92F047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7D9DE-9579-4402-A69B-55B7C2BA7351}" type="datetimeFigureOut">
              <a:rPr lang="ru-RU"/>
              <a:pPr>
                <a:defRPr/>
              </a:pPr>
              <a:t>12.05.2014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99491-7C33-4390-97FF-7AC1E6382D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809C8-3282-425C-899D-4F9A6713C3CF}" type="datetimeFigureOut">
              <a:rPr lang="ru-RU"/>
              <a:pPr>
                <a:defRPr/>
              </a:pPr>
              <a:t>12.05.2014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03D3C-2E44-4781-B9E6-F20575AAA2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A1DB4-46E9-49FB-9D95-2F8932404FD5}" type="datetimeFigureOut">
              <a:rPr lang="ru-RU"/>
              <a:pPr>
                <a:defRPr/>
              </a:pPr>
              <a:t>12.05.2014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4D87F-F326-442F-9399-DFB0E6F2F1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D5CE8-7545-4F8A-A685-F2971684D13B}" type="datetimeFigureOut">
              <a:rPr lang="ru-RU"/>
              <a:pPr>
                <a:defRPr/>
              </a:pPr>
              <a:t>12.05.2014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5C7DD-404B-408C-B351-4E9B837C9C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1C11C-D653-4853-854A-70597E226F14}" type="datetimeFigureOut">
              <a:rPr lang="ru-RU"/>
              <a:pPr>
                <a:defRPr/>
              </a:pPr>
              <a:t>12.05.2014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81E7E-2409-45CA-9395-407F6134BB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7899B-360B-4105-914D-E9BD0C905F59}" type="datetimeFigureOut">
              <a:rPr lang="ru-RU"/>
              <a:pPr>
                <a:defRPr/>
              </a:pPr>
              <a:t>12.05.2014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F8338-1D99-432A-9539-B9E74A9161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20EB3-1A47-4A9F-B373-E2997C2EFB06}" type="datetimeFigureOut">
              <a:rPr lang="ru-RU"/>
              <a:pPr>
                <a:defRPr/>
              </a:pPr>
              <a:t>12.05.2014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A9464-6483-430E-83B2-12DD0C8A94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7B1DC-D48B-44E5-88BC-D288D784440C}" type="datetimeFigureOut">
              <a:rPr lang="ru-RU"/>
              <a:pPr>
                <a:defRPr/>
              </a:pPr>
              <a:t>12.05.2014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3A6BD-6468-49FF-B23A-0DBBDF465B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90441-FC35-44AA-9F33-3B5333EB52F5}" type="datetimeFigureOut">
              <a:rPr lang="ru-RU"/>
              <a:pPr>
                <a:defRPr/>
              </a:pPr>
              <a:t>12.05.2014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62F83-3EF1-4D8F-9EB7-A08FB89D6A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4264510-6D48-4261-A3CE-28C3A3D1FDD6}" type="datetimeFigureOut">
              <a:rPr lang="ru-RU"/>
              <a:pPr>
                <a:defRPr/>
              </a:pPr>
              <a:t>12.05.2014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DD9200A-0A4F-4746-B4BF-A7C8CB3500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1.jpeg"/><Relationship Id="rId5" Type="http://schemas.openxmlformats.org/officeDocument/2006/relationships/image" Target="../media/image14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35.jpeg"/><Relationship Id="rId5" Type="http://schemas.openxmlformats.org/officeDocument/2006/relationships/image" Target="../media/image34.gif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.jpe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6" Type="http://schemas.openxmlformats.org/officeDocument/2006/relationships/image" Target="../media/image16.pn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3" descr="Backgrounds - rainbow and summer landscapes  | Фоны - лето, радуга и пейзажи"/>
          <p:cNvPicPr>
            <a:picLocks noChangeAspect="1" noChangeArrowheads="1"/>
          </p:cNvPicPr>
          <p:nvPr/>
        </p:nvPicPr>
        <p:blipFill>
          <a:blip r:embed="rId4"/>
          <a:srcRect b="50000"/>
          <a:stretch>
            <a:fillRect/>
          </a:stretch>
        </p:blipFill>
        <p:spPr bwMode="auto">
          <a:xfrm>
            <a:off x="-9525" y="0"/>
            <a:ext cx="9153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3375"/>
            <a:ext cx="8435975" cy="2074863"/>
          </a:xfrm>
        </p:spPr>
        <p:txBody>
          <a:bodyPr/>
          <a:lstStyle/>
          <a:p>
            <a:pPr eaLnBrk="1" hangingPunct="1"/>
            <a:r>
              <a:rPr lang="ru-RU" sz="3600" b="1" i="1" smtClean="0">
                <a:solidFill>
                  <a:srgbClr val="FF0000"/>
                </a:solidFill>
              </a:rPr>
              <a:t> </a:t>
            </a:r>
            <a:r>
              <a:rPr lang="ru-RU" sz="3200" b="1" i="1" smtClean="0">
                <a:latin typeface="Tw Cen MT Condensed" pitchFamily="34" charset="0"/>
              </a:rPr>
              <a:t>«</a:t>
            </a:r>
            <a:r>
              <a:rPr lang="ru-RU" sz="3200" b="1" i="1" smtClean="0">
                <a:latin typeface="Times New Roman" pitchFamily="18" charset="0"/>
              </a:rPr>
              <a:t>Б</a:t>
            </a:r>
            <a:r>
              <a:rPr lang="tt-RU" sz="3200" b="1" i="1" smtClean="0">
                <a:latin typeface="Times New Roman" pitchFamily="18" charset="0"/>
              </a:rPr>
              <a:t>аланың сәләтен үстерү үзәге </a:t>
            </a:r>
            <a:r>
              <a:rPr lang="ru-RU" sz="3200" b="1" i="1" smtClean="0">
                <a:latin typeface="Times New Roman" pitchFamily="18" charset="0"/>
              </a:rPr>
              <a:t>– 36 нчы   «Тылсымлы сарай</a:t>
            </a:r>
            <a:r>
              <a:rPr lang="ru-RU" sz="3200" b="1" i="1" smtClean="0">
                <a:latin typeface="Arial" charset="0"/>
              </a:rPr>
              <a:t> </a:t>
            </a:r>
            <a:r>
              <a:rPr lang="ru-RU" sz="3200" b="1" i="1" smtClean="0">
                <a:latin typeface="Times New Roman" pitchFamily="18" charset="0"/>
              </a:rPr>
              <a:t>балалар бакчасы</a:t>
            </a:r>
            <a:r>
              <a:rPr lang="ru-RU" sz="3200" b="1" i="1" smtClean="0">
                <a:latin typeface="Arial" charset="0"/>
              </a:rPr>
              <a:t> </a:t>
            </a:r>
            <a:r>
              <a:rPr lang="ru-RU" sz="3200" b="1" i="1" smtClean="0">
                <a:latin typeface="Times New Roman" pitchFamily="18" charset="0"/>
              </a:rPr>
              <a:t>»</a:t>
            </a:r>
            <a:r>
              <a:rPr lang="ru-RU" sz="3200" b="1" i="1" smtClean="0">
                <a:solidFill>
                  <a:schemeClr val="accent1"/>
                </a:solidFill>
                <a:latin typeface="Times New Roman" pitchFamily="18" charset="0"/>
              </a:rPr>
              <a:t/>
            </a:r>
            <a:br>
              <a:rPr lang="ru-RU" sz="3200" b="1" i="1" smtClean="0">
                <a:solidFill>
                  <a:schemeClr val="accent1"/>
                </a:solidFill>
                <a:latin typeface="Times New Roman" pitchFamily="18" charset="0"/>
              </a:rPr>
            </a:br>
            <a:endParaRPr lang="ru-RU" sz="3200" b="1" i="1" smtClean="0">
              <a:solidFill>
                <a:schemeClr val="accent1"/>
              </a:solidFill>
              <a:latin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550" y="2420938"/>
            <a:ext cx="6913563" cy="3705225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4000" b="1" i="1" smtClean="0">
                <a:solidFill>
                  <a:srgbClr val="FF0000"/>
                </a:solidFill>
                <a:latin typeface="Times New Roman" pitchFamily="18" charset="0"/>
              </a:rPr>
              <a:t>Милли татар төркеме «Гөлбакча»да туган телне өйрәнүнең эш формалары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tt-RU" b="1" i="1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 algn="ctr" eaLnBrk="1" hangingPunct="1">
              <a:buFont typeface="Arial" charset="0"/>
              <a:buNone/>
            </a:pPr>
            <a:endParaRPr lang="tt-RU" b="1" i="1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tt-RU" sz="2400" b="1" i="1" smtClean="0">
                <a:solidFill>
                  <a:srgbClr val="FF0000"/>
                </a:solidFill>
                <a:latin typeface="Times New Roman" pitchFamily="18" charset="0"/>
              </a:rPr>
              <a:t>Тәрбиячеләр:  Зарипова Л.Р.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tt-RU" sz="2400" b="1" i="1" smtClean="0">
                <a:solidFill>
                  <a:srgbClr val="FF0000"/>
                </a:solidFill>
                <a:latin typeface="Times New Roman" pitchFamily="18" charset="0"/>
              </a:rPr>
              <a:t>                          Салихова Г.З.</a:t>
            </a:r>
            <a:endParaRPr lang="ru-RU" sz="2400" b="1" i="1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5" name="Shape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323850" y="62484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488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2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2" descr="Backgrounds - rainbow and summer landscapes  | Фоны - лето, радуга и пейзажи"/>
          <p:cNvPicPr>
            <a:picLocks noChangeAspect="1" noChangeArrowheads="1"/>
          </p:cNvPicPr>
          <p:nvPr/>
        </p:nvPicPr>
        <p:blipFill>
          <a:blip r:embed="rId3"/>
          <a:srcRect b="50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pPr eaLnBrk="1" hangingPunct="1"/>
            <a:r>
              <a:rPr lang="tt-RU" sz="3600" b="1" i="1" smtClean="0">
                <a:solidFill>
                  <a:srgbClr val="002060"/>
                </a:solidFill>
                <a:latin typeface="Times New Roman" pitchFamily="18" charset="0"/>
              </a:rPr>
              <a:t>Милли бизәкләр аша, әйләнә-тирәдәге матурлыкны күрергә өйрәнәбез</a:t>
            </a:r>
            <a:endParaRPr lang="ru-RU" sz="3600" b="1" i="1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4" name="Рисунок 3" descr="https://encrypted-tbn1.gstatic.com/images?q=tbn:ANd9GcQAIUrUtl4aIWD3lShVs70GCyd1nwCZTXDmGlMxOProsE426w8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57158">
            <a:off x="1785225" y="4920487"/>
            <a:ext cx="1108214" cy="13500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s://encrypted-tbn2.gstatic.com/images?q=tbn:ANd9GcT3d1X0X3IPURqjhnErq5fJjZMsaY1ChwoBcvBwAUTlt1sXRWRx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96517">
            <a:off x="5904524" y="2016045"/>
            <a:ext cx="1581846" cy="1104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3" name="Picture 7" descr="IMG_153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4213" y="1628775"/>
            <a:ext cx="3527425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8" descr="IMG_153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3800" y="3716338"/>
            <a:ext cx="3600450" cy="269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085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3" descr="Backgrounds - rainbow and summer landscapes  | Фоны - лето, радуга и пейзажи"/>
          <p:cNvPicPr>
            <a:picLocks noChangeAspect="1" noChangeArrowheads="1"/>
          </p:cNvPicPr>
          <p:nvPr/>
        </p:nvPicPr>
        <p:blipFill>
          <a:blip r:embed="rId3"/>
          <a:srcRect b="50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t-RU" sz="3600" b="1" i="1" smtClean="0">
                <a:solidFill>
                  <a:srgbClr val="002060"/>
                </a:solidFill>
                <a:latin typeface="Times New Roman" pitchFamily="18" charset="0"/>
              </a:rPr>
              <a:t>Милли уеннарны яратып уйныйбыз</a:t>
            </a:r>
            <a:br>
              <a:rPr lang="tt-RU" sz="3600" b="1" i="1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tt-RU" sz="3600" b="1" i="1" smtClean="0">
                <a:solidFill>
                  <a:srgbClr val="002060"/>
                </a:solidFill>
                <a:latin typeface="Times New Roman" pitchFamily="18" charset="0"/>
              </a:rPr>
              <a:t>(“Түбәтәй”,”Чума үрдәк, чума каз”)</a:t>
            </a:r>
            <a:endParaRPr lang="ru-RU" sz="3600" b="1" i="1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2051" name="Picture 3" descr="H:\DCIM\101NIKON\DSCN814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/>
            </a:extLst>
          </a:blip>
          <a:srcRect l="8961" r="18411" b="11943"/>
          <a:stretch/>
        </p:blipFill>
        <p:spPr bwMode="auto">
          <a:xfrm rot="733257">
            <a:off x="1409792" y="4465236"/>
            <a:ext cx="2010610" cy="1828509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/>
          </a:extLst>
        </p:spPr>
      </p:pic>
      <p:pic>
        <p:nvPicPr>
          <p:cNvPr id="7" name="Рисунок 6" descr="https://encrypted-tbn0.gstatic.com/images?q=tbn:ANd9GcSkX8iUY8Ikrtr7Vx08QZcCmLhiCGU-7mbcKCqcdrVFKYISF9NfAA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664896">
            <a:off x="5342961" y="2092330"/>
            <a:ext cx="2854083" cy="1524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7" name="Picture 7" descr="IMG_154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0113" y="1557338"/>
            <a:ext cx="3382962" cy="253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8" descr="IMG_154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19700" y="3913188"/>
            <a:ext cx="3313113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5386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3" descr="Backgrounds - rainbow and summer landscapes  | Фоны - лето, радуга и пейзажи"/>
          <p:cNvPicPr>
            <a:picLocks noChangeAspect="1" noChangeArrowheads="1"/>
          </p:cNvPicPr>
          <p:nvPr/>
        </p:nvPicPr>
        <p:blipFill>
          <a:blip r:embed="rId3"/>
          <a:srcRect b="50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t-RU" sz="3600" b="1" i="1" smtClean="0">
                <a:solidFill>
                  <a:srgbClr val="17375E"/>
                </a:solidFill>
                <a:latin typeface="Times New Roman" pitchFamily="18" charset="0"/>
              </a:rPr>
              <a:t>Туган телне өйрәнүдә әти-әниләр төп ярдәмчеләр</a:t>
            </a:r>
            <a:endParaRPr lang="ru-RU" sz="3600" b="1" i="1" smtClean="0">
              <a:solidFill>
                <a:srgbClr val="17375E"/>
              </a:solidFill>
              <a:latin typeface="Times New Roman" pitchFamily="18" charset="0"/>
            </a:endParaRPr>
          </a:p>
        </p:txBody>
      </p:sp>
      <p:pic>
        <p:nvPicPr>
          <p:cNvPr id="5122" name="Picture 2" descr="http://ccs.infospace.com/ClickHandler.ashx?du=http%3a%2f%2fru.balbala.kz%2fwp-content%2fuploads%2f2013%2f09%2f141.jpg&amp;ru=http%3a%2f%2fru.balbala.kz%2fwp-content%2fuploads%2f2013%2f09%2f141.jpg&amp;ld=20131113&amp;ap=5&amp;app=1&amp;c=facemoodsv4.1072&amp;s=facemoodsv4&amp;coi=772&amp;cop=main-title&amp;euip=178.206.20.7&amp;npp=5&amp;p=0&amp;pp=0&amp;pvaid=44b94dd2ee3b4559b2561b00b07de720&amp;ep=5&amp;mid=9&amp;en=pJl5jd2FjawFzO2%2f4rLC47cC1JpYx%2fA3sVRowBlo7jnYuCj0TVbjUw%3d%3d&amp;hash=DCA66F278CEA753F84062B0A49B41DB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/>
            </a:extLst>
          </a:blip>
          <a:srcRect l="10148" t="3583" r="24499" b="3371"/>
          <a:stretch/>
        </p:blipFill>
        <p:spPr bwMode="auto">
          <a:xfrm rot="21328725">
            <a:off x="5818555" y="1766013"/>
            <a:ext cx="1279332" cy="1821063"/>
          </a:xfrm>
          <a:prstGeom prst="rect">
            <a:avLst/>
          </a:prstGeom>
          <a:ln w="1905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/>
          </a:extLst>
        </p:spPr>
      </p:pic>
      <p:pic>
        <p:nvPicPr>
          <p:cNvPr id="5124" name="Picture 4" descr="http://ccs.infospace.com/ClickHandler.ashx?du=http%3a%2f%2fl-userpic.livejournal.com%2f93654480%2f14063626&amp;ru=http%3a%2f%2fl-userpic.livejournal.com%2f93654480%2f14063626&amp;ld=20131113&amp;ap=4&amp;app=1&amp;c=facemoodsv4.1072&amp;s=facemoodsv4&amp;coi=772&amp;cop=main-title&amp;euip=178.206.20.7&amp;npp=4&amp;p=0&amp;pp=0&amp;pvaid=ea0e0db1eb384c41a0485153b2d9f397&amp;ep=4&amp;mid=9&amp;en=pJl5jd2FjawFzO2%2f4rLC47cC1JpYx%2fA3sVRowBlo7jnYuCj0TVbjUw%3d%3d&amp;hash=B5BC867924072312CAEFBEE5040478C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542883">
            <a:off x="2022382" y="4778107"/>
            <a:ext cx="1407596" cy="1407596"/>
          </a:xfrm>
          <a:prstGeom prst="rect">
            <a:avLst/>
          </a:prstGeom>
          <a:ln w="127000" cap="rnd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/>
          </a:extLst>
        </p:spPr>
      </p:pic>
      <p:pic>
        <p:nvPicPr>
          <p:cNvPr id="3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28683" y="1948684"/>
            <a:ext cx="3322841" cy="2215277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/>
            </a:extLst>
          </a:blip>
          <a:srcRect l="6688" t="2750" b="12830"/>
          <a:stretch/>
        </p:blipFill>
        <p:spPr>
          <a:xfrm>
            <a:off x="5143506" y="4118613"/>
            <a:ext cx="3319478" cy="2212755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</p:cSld>
  <p:clrMapOvr>
    <a:masterClrMapping/>
  </p:clrMapOvr>
  <p:transition spd="slow" advTm="1621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3" descr="Backgrounds - rainbow and summer landscapes  | Фоны - лето, радуга и пейзажи"/>
          <p:cNvPicPr>
            <a:picLocks noChangeAspect="1" noChangeArrowheads="1"/>
          </p:cNvPicPr>
          <p:nvPr/>
        </p:nvPicPr>
        <p:blipFill>
          <a:blip r:embed="rId3"/>
          <a:srcRect b="50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188" y="2636838"/>
            <a:ext cx="8229600" cy="1143000"/>
          </a:xfrm>
        </p:spPr>
        <p:txBody>
          <a:bodyPr/>
          <a:lstStyle/>
          <a:p>
            <a:pPr eaLnBrk="1" hangingPunct="1"/>
            <a:r>
              <a:rPr lang="tt-RU" b="1" i="1" smtClean="0">
                <a:solidFill>
                  <a:srgbClr val="17375E"/>
                </a:solidFill>
                <a:latin typeface="Times New Roman" pitchFamily="18" charset="0"/>
              </a:rPr>
              <a:t>Иг</a:t>
            </a:r>
            <a:r>
              <a:rPr lang="ru-RU" b="1" i="1" smtClean="0">
                <a:solidFill>
                  <a:srgbClr val="17375E"/>
                </a:solidFill>
                <a:latin typeface="Times New Roman" pitchFamily="18" charset="0"/>
              </a:rPr>
              <a:t>ъ</a:t>
            </a:r>
            <a:r>
              <a:rPr lang="tt-RU" b="1" i="1" smtClean="0">
                <a:solidFill>
                  <a:srgbClr val="17375E"/>
                </a:solidFill>
                <a:latin typeface="Times New Roman" pitchFamily="18" charset="0"/>
              </a:rPr>
              <a:t>тибарыгыз өчен рәхмәт!</a:t>
            </a:r>
            <a:endParaRPr lang="ru-RU" b="1" i="1" smtClean="0">
              <a:solidFill>
                <a:srgbClr val="17375E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1621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3" descr="Backgrounds - rainbow and summer landscapes  | Фоны - лето, радуга и пейзажи"/>
          <p:cNvPicPr>
            <a:picLocks noChangeAspect="1" noChangeArrowheads="1"/>
          </p:cNvPicPr>
          <p:nvPr/>
        </p:nvPicPr>
        <p:blipFill>
          <a:blip r:embed="rId3"/>
          <a:srcRect b="50000"/>
          <a:stretch>
            <a:fillRect/>
          </a:stretch>
        </p:blipFill>
        <p:spPr bwMode="auto">
          <a:xfrm>
            <a:off x="-9525" y="-26988"/>
            <a:ext cx="9153525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002060"/>
                </a:solidFill>
                <a:latin typeface="Times New Roman" pitchFamily="18" charset="0"/>
              </a:rPr>
              <a:t>Төркемнең милли составы</a:t>
            </a:r>
            <a:endParaRPr lang="ru-RU" b="1" i="1" smtClean="0">
              <a:solidFill>
                <a:srgbClr val="00206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</a:rPr>
              <a:t>Татарлар: 20 гаилә </a:t>
            </a:r>
          </a:p>
          <a:p>
            <a:pPr algn="ctr" eaLnBrk="1" hangingPunct="1"/>
            <a:r>
              <a:rPr lang="ru-RU" sz="4800" b="1" smtClean="0">
                <a:solidFill>
                  <a:srgbClr val="4F6228"/>
                </a:solidFill>
                <a:latin typeface="Times New Roman" pitchFamily="18" charset="0"/>
              </a:rPr>
              <a:t>Руслар: 2 гаилә</a:t>
            </a:r>
          </a:p>
          <a:p>
            <a:pPr algn="ctr" eaLnBrk="1" hangingPunct="1">
              <a:buFont typeface="Arial" charset="0"/>
              <a:buNone/>
            </a:pPr>
            <a:r>
              <a:rPr lang="tt-RU" sz="4800" b="1" smtClean="0">
                <a:solidFill>
                  <a:schemeClr val="accent2"/>
                </a:solidFill>
                <a:latin typeface="Times New Roman" pitchFamily="18" charset="0"/>
              </a:rPr>
              <a:t>. Бүтән милләт: 1 гаилә</a:t>
            </a:r>
            <a:endParaRPr lang="ru-RU" sz="4800" b="1" smtClean="0">
              <a:solidFill>
                <a:schemeClr val="accent2"/>
              </a:solidFill>
              <a:latin typeface="Times New Roman" pitchFamily="18" charset="0"/>
            </a:endParaRPr>
          </a:p>
          <a:p>
            <a:pPr algn="r" eaLnBrk="1" hangingPunct="1">
              <a:buFont typeface="Arial" charset="0"/>
              <a:buNone/>
            </a:pPr>
            <a:r>
              <a:rPr lang="ru-RU" sz="4800" b="1" smtClean="0">
                <a:solidFill>
                  <a:srgbClr val="7030A0"/>
                </a:solidFill>
                <a:latin typeface="Times New Roman" pitchFamily="18" charset="0"/>
              </a:rPr>
              <a:t>Катнаш: 4 гаилә</a:t>
            </a:r>
          </a:p>
          <a:p>
            <a:pPr algn="r" eaLnBrk="1" hangingPunct="1">
              <a:buFont typeface="Arial" charset="0"/>
              <a:buNone/>
            </a:pPr>
            <a:endParaRPr lang="ru-RU" sz="4800" b="1" smtClean="0">
              <a:solidFill>
                <a:srgbClr val="7030A0"/>
              </a:solidFill>
              <a:latin typeface="Times New Roman" pitchFamily="18" charset="0"/>
            </a:endParaRPr>
          </a:p>
          <a:p>
            <a:pPr algn="r" eaLnBrk="1" hangingPunct="1"/>
            <a:endParaRPr lang="ru-RU" sz="4800" b="1" smtClean="0">
              <a:solidFill>
                <a:srgbClr val="7030A0"/>
              </a:solidFill>
            </a:endParaRPr>
          </a:p>
        </p:txBody>
      </p:sp>
      <p:pic>
        <p:nvPicPr>
          <p:cNvPr id="3078" name="Picture 6" descr="http://ccs.infospace.com/ClickHandler.ashx?du=http%3a%2f%2fec.l.thumbs.canstockphoto.com%2fcanstock5756961.jpg&amp;ru=http%3a%2f%2fec.l.thumbs.canstockphoto.com%2fcanstock5756961.jpg&amp;ld=20131113&amp;ap=6&amp;app=1&amp;c=facemoodsv4.1072&amp;s=facemoodsv4&amp;coi=772&amp;cop=main-title&amp;euip=178.206.20.7&amp;npp=6&amp;p=0&amp;pp=0&amp;pvaid=34850a2260494f07a4ce49c392fe3563&amp;ep=6&amp;mid=9&amp;en=pJl5jd2FjawFzO2%2f4rLC47cC1JpYx%2fA3sVRowBlo7jnYuCj0TVbjUw%3d%3d&amp;hash=F3BF3D567FD1F4FF6E20CF001C0FA5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20526892">
            <a:off x="1259632" y="4581128"/>
            <a:ext cx="1798981" cy="1798981"/>
          </a:xfrm>
          <a:prstGeom prst="rect">
            <a:avLst/>
          </a:prstGeom>
          <a:ln w="1905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/>
          </a:extLst>
        </p:spPr>
      </p:pic>
    </p:spTree>
    <p:custDataLst>
      <p:tags r:id="rId1"/>
    </p:custDataLst>
  </p:cSld>
  <p:clrMapOvr>
    <a:masterClrMapping/>
  </p:clrMapOvr>
  <p:transition spd="slow" advTm="1131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3" descr="Backgrounds - rainbow and summer landscapes  | Фоны - лето, радуга и пейзажи"/>
          <p:cNvPicPr>
            <a:picLocks noChangeAspect="1" noChangeArrowheads="1"/>
          </p:cNvPicPr>
          <p:nvPr/>
        </p:nvPicPr>
        <p:blipFill>
          <a:blip r:embed="rId3"/>
          <a:srcRect b="50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solidFill>
                  <a:schemeClr val="folHlink"/>
                </a:solidFill>
                <a:latin typeface="Times New Roman" pitchFamily="18" charset="0"/>
              </a:rPr>
              <a:t>Таныш булыйк, бу – без «Гөлбакча»  төркеме балалары!</a:t>
            </a:r>
            <a:endParaRPr lang="ru-RU" sz="4000" b="1" smtClean="0">
              <a:solidFill>
                <a:schemeClr val="folHlink"/>
              </a:solidFill>
              <a:latin typeface="Times New Roman" pitchFamily="18" charset="0"/>
            </a:endParaRPr>
          </a:p>
        </p:txBody>
      </p:sp>
      <p:pic>
        <p:nvPicPr>
          <p:cNvPr id="1026" name="Picture 2" descr="http://ts1.mm.bing.net/th?id=H.5014495756944532&amp;pid=15.1&amp;H=118&amp;W=16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20345580">
            <a:off x="7521174" y="39003"/>
            <a:ext cx="1640651" cy="11989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5364" name="Picture 6" descr="IMG_149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47813" y="1773238"/>
            <a:ext cx="6408737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956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2" descr="Backgrounds - rainbow and summer landscapes  | Фоны - лето, радуга и пейзажи"/>
          <p:cNvPicPr>
            <a:picLocks noChangeAspect="1" noChangeArrowheads="1"/>
          </p:cNvPicPr>
          <p:nvPr/>
        </p:nvPicPr>
        <p:blipFill>
          <a:blip r:embed="rId3"/>
          <a:srcRect b="50000"/>
          <a:stretch>
            <a:fillRect/>
          </a:stretch>
        </p:blipFill>
        <p:spPr bwMode="auto">
          <a:xfrm>
            <a:off x="0" y="0"/>
            <a:ext cx="9144000" cy="711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i="1" smtClean="0">
                <a:solidFill>
                  <a:srgbClr val="17375E"/>
                </a:solidFill>
                <a:latin typeface="Times New Roman" pitchFamily="18" charset="0"/>
              </a:rPr>
              <a:t>И,туган тел,и, матур тел,</a:t>
            </a:r>
            <a:br>
              <a:rPr lang="ru-RU" sz="4000" b="1" i="1" smtClean="0">
                <a:solidFill>
                  <a:srgbClr val="17375E"/>
                </a:solidFill>
                <a:latin typeface="Times New Roman" pitchFamily="18" charset="0"/>
              </a:rPr>
            </a:br>
            <a:r>
              <a:rPr lang="ru-RU" sz="4000" b="1" i="1" smtClean="0">
                <a:solidFill>
                  <a:srgbClr val="17375E"/>
                </a:solidFill>
                <a:latin typeface="Times New Roman" pitchFamily="18" charset="0"/>
              </a:rPr>
              <a:t>Әткәм-әнкәмнең теле!</a:t>
            </a:r>
            <a:endParaRPr lang="ru-RU" sz="4000" i="1" smtClean="0">
              <a:solidFill>
                <a:srgbClr val="17375E"/>
              </a:solidFill>
            </a:endParaRPr>
          </a:p>
        </p:txBody>
      </p:sp>
      <p:pic>
        <p:nvPicPr>
          <p:cNvPr id="16387" name="Picture 13" descr="IMG_150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2781300"/>
            <a:ext cx="4464050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14" descr="IMG_150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9700" y="2133600"/>
            <a:ext cx="36004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598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2" descr="Backgrounds - rainbow and summer landscapes  | Фоны - лето, радуга и пейзажи"/>
          <p:cNvPicPr>
            <a:picLocks noChangeAspect="1" noChangeArrowheads="1"/>
          </p:cNvPicPr>
          <p:nvPr/>
        </p:nvPicPr>
        <p:blipFill>
          <a:blip r:embed="rId3"/>
          <a:srcRect b="50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t-RU" sz="4000" b="1" i="1" smtClean="0">
                <a:solidFill>
                  <a:srgbClr val="002060"/>
                </a:solidFill>
                <a:latin typeface="Times New Roman" pitchFamily="18" charset="0"/>
              </a:rPr>
              <a:t>Безнең милли ризыгыбыз – чәк-чәк</a:t>
            </a:r>
            <a:endParaRPr lang="ru-RU" sz="4000" b="1" i="1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7411" name="Picture 9" descr="IMG_15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1050" y="1844675"/>
            <a:ext cx="5472113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3586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2" descr="Backgrounds - rainbow and summer landscapes  | Фоны - лето, радуга и пейзажи"/>
          <p:cNvPicPr>
            <a:picLocks noChangeAspect="1" noChangeArrowheads="1"/>
          </p:cNvPicPr>
          <p:nvPr/>
        </p:nvPicPr>
        <p:blipFill>
          <a:blip r:embed="rId3"/>
          <a:srcRect b="50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t-RU" sz="4000" b="1" i="1" smtClean="0">
                <a:solidFill>
                  <a:srgbClr val="002060"/>
                </a:solidFill>
                <a:latin typeface="Times New Roman" pitchFamily="18" charset="0"/>
              </a:rPr>
              <a:t>Бу дискларда безнең яраткан җырларыбыз</a:t>
            </a:r>
            <a:endParaRPr lang="ru-RU" sz="4000" b="1" i="1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5122" name="Picture 2" descr="H:\DCIM\101NIKON\DSCN816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/>
            </a:extLst>
          </a:blip>
          <a:srcRect l="8223" b="14253"/>
          <a:stretch/>
        </p:blipFill>
        <p:spPr bwMode="auto">
          <a:xfrm rot="572462">
            <a:off x="4684195" y="2137359"/>
            <a:ext cx="3722876" cy="2608681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/>
          </a:extLst>
        </p:spPr>
      </p:pic>
      <p:pic>
        <p:nvPicPr>
          <p:cNvPr id="8" name="Picture 3" descr="H:\DCIM\101NIKON\DSCN816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16465294">
            <a:off x="721255" y="3285107"/>
            <a:ext cx="3732545" cy="2799409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/>
          </a:extLst>
        </p:spPr>
      </p:pic>
      <p:sp>
        <p:nvSpPr>
          <p:cNvPr id="18437" name="Прямоугольник 8"/>
          <p:cNvSpPr>
            <a:spLocks noChangeArrowheads="1"/>
          </p:cNvSpPr>
          <p:nvPr/>
        </p:nvSpPr>
        <p:spPr bwMode="auto">
          <a:xfrm rot="-352561">
            <a:off x="6040438" y="4559300"/>
            <a:ext cx="25733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endParaRPr lang="ru-RU">
              <a:latin typeface="Calibri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1072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3" descr="Backgrounds - rainbow and summer landscapes  | Фоны - лето, радуга и пейзажи"/>
          <p:cNvPicPr>
            <a:picLocks noChangeAspect="1" noChangeArrowheads="1"/>
          </p:cNvPicPr>
          <p:nvPr/>
        </p:nvPicPr>
        <p:blipFill>
          <a:blip r:embed="rId3"/>
          <a:srcRect b="50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t-RU" sz="4000" b="1" i="1" smtClean="0">
                <a:solidFill>
                  <a:srgbClr val="002060"/>
                </a:solidFill>
                <a:latin typeface="Times New Roman" pitchFamily="18" charset="0"/>
              </a:rPr>
              <a:t>Татар әкиятләре кызыклы һәм мавыктыргыч</a:t>
            </a:r>
            <a:endParaRPr lang="ru-RU" sz="4000" b="1" i="1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3074" name="Picture 2" descr="H:\DCIM\101NIKON\DSCN81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221470">
            <a:off x="2771775" y="908050"/>
            <a:ext cx="3582988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8" descr="IMG_15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088" y="3644900"/>
            <a:ext cx="3240087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9" descr="IMG_15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3800" y="3644900"/>
            <a:ext cx="32766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223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2" descr="Backgrounds - rainbow and summer landscapes  | Фоны - лето, радуга и пейзажи"/>
          <p:cNvPicPr>
            <a:picLocks noChangeAspect="1" noChangeArrowheads="1"/>
          </p:cNvPicPr>
          <p:nvPr/>
        </p:nvPicPr>
        <p:blipFill>
          <a:blip r:embed="rId3"/>
          <a:srcRect b="50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t-RU" sz="4000" b="1" i="1" smtClean="0">
                <a:solidFill>
                  <a:srgbClr val="17375E"/>
                </a:solidFill>
                <a:latin typeface="Times New Roman" pitchFamily="18" charset="0"/>
              </a:rPr>
              <a:t>Милли киемнәр тәрбия бирүдә зур терәк</a:t>
            </a:r>
            <a:endParaRPr lang="ru-RU" sz="4000" b="1" i="1" smtClean="0">
              <a:solidFill>
                <a:srgbClr val="17375E"/>
              </a:solidFill>
              <a:latin typeface="Times New Roman" pitchFamily="18" charset="0"/>
            </a:endParaRPr>
          </a:p>
        </p:txBody>
      </p:sp>
      <p:pic>
        <p:nvPicPr>
          <p:cNvPr id="6" name="Рисунок 5" descr="https://encrypted-tbn0.gstatic.com/images?q=tbn:ANd9GcSkX8iUY8Ikrtr7Vx08QZcCmLhiCGU-7mbcKCqcdrVFKYISF9NfAA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64896">
            <a:off x="2526051" y="5539697"/>
            <a:ext cx="1798310" cy="1096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encrypted-tbn0.gstatic.com/images?q=tbn:ANd9GcS9nPwsG7jpzbECt1XpRDsXehayQIL3SgJkp3ls2zZx8ERjdBzj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5448033"/>
            <a:ext cx="1651501" cy="1280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encrypted-tbn2.gstatic.com/images?q=tbn:ANd9GcT1ON_zPmdI-BRzeipJ-6cqK6ANaTiJD-I7P40YZhbARGPi1qZUjg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07686">
            <a:off x="5148263" y="1412875"/>
            <a:ext cx="1931987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encrypted-tbn2.gstatic.com/images?q=tbn:ANd9GcTemx3M3l-PgWeIe7o3_dQxvCj94_U6Haqzv8w8mw5Y_6i2nVDg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715020">
            <a:off x="6877050" y="1052513"/>
            <a:ext cx="1800225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G:\DCIM\101NIKON\DSCN8126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090351">
            <a:off x="592752" y="4036440"/>
            <a:ext cx="2199442" cy="1651248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488" name="Picture 13" descr="IMG_142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-311318">
            <a:off x="1476375" y="1412875"/>
            <a:ext cx="1728788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14" descr="IMG_142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730508">
            <a:off x="6516688" y="3860800"/>
            <a:ext cx="1612900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5" descr="IMG_1448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851275" y="3213100"/>
            <a:ext cx="1346200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858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4" descr="Backgrounds - rainbow and summer landscapes  | Фоны - лето, радуга и пейзажи"/>
          <p:cNvPicPr>
            <a:picLocks noChangeAspect="1" noChangeArrowheads="1"/>
          </p:cNvPicPr>
          <p:nvPr/>
        </p:nvPicPr>
        <p:blipFill>
          <a:blip r:embed="rId3"/>
          <a:srcRect b="50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i="1" smtClean="0">
                <a:solidFill>
                  <a:srgbClr val="002060"/>
                </a:solidFill>
                <a:latin typeface="Times New Roman" pitchFamily="18" charset="0"/>
              </a:rPr>
              <a:t>Бармак уены «Бу бармак…»</a:t>
            </a:r>
          </a:p>
        </p:txBody>
      </p:sp>
      <p:pic>
        <p:nvPicPr>
          <p:cNvPr id="6" name="Рисунок 5" descr="https://encrypted-tbn0.gstatic.com/images?q=tbn:ANd9GcRjBlKRnyvEulUfowB4VPAby3mvFpdPJwGndExHBnz_7Hp5STMA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1538" y="4872660"/>
            <a:ext cx="1438270" cy="1482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://kazanarbat.ru/upload/shop_1/4/1/1/item_411/shop_items_catalog_image41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8520" y="1633402"/>
            <a:ext cx="1396426" cy="1312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 rot="20827208">
            <a:off x="2785755" y="2336446"/>
            <a:ext cx="1563248" cy="923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әби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827208">
            <a:off x="4414921" y="4946456"/>
            <a:ext cx="233749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бабай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21511" name="Picture 10" descr="IMG_151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9338" y="1412875"/>
            <a:ext cx="381635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11" descr="IMG_152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8313" y="3554413"/>
            <a:ext cx="381635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531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2.4|2.2|2.3|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2|1.1|2.8|2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2.5|1.1|2.5|2.7|1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9|3.4|2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9|3.4|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2|1.9|1.6|1.9|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3|2.5|2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9|1.3|1.6|1.4|1.7|1.2|1.5|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5|2.7|2.5|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7|1.5|2.5|1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|2|2.6|2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8|1.5|1.8|1.3|1.3|1.2|3|1|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5|1|2.5|1|2.5|2.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</TotalTime>
  <Words>105</Words>
  <Application>Microsoft Office PowerPoint</Application>
  <PresentationFormat>Экран (4:3)</PresentationFormat>
  <Paragraphs>22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Tw Cen MT Condensed</vt:lpstr>
      <vt:lpstr>Times New Roman</vt:lpstr>
      <vt:lpstr>Тема Office</vt:lpstr>
      <vt:lpstr> «Баланың сәләтен үстерү үзәге – 36 нчы   «Тылсымлы сарай балалар бакчасы » </vt:lpstr>
      <vt:lpstr>Төркемнең милли составы</vt:lpstr>
      <vt:lpstr>Таныш булыйк, бу – без «Гөлбакча»  төркеме балалары!</vt:lpstr>
      <vt:lpstr>И,туган тел,и, матур тел, Әткәм-әнкәмнең теле!</vt:lpstr>
      <vt:lpstr>Безнең милли ризыгыбыз – чәк-чәк</vt:lpstr>
      <vt:lpstr>Бу дискларда безнең яраткан җырларыбыз</vt:lpstr>
      <vt:lpstr>Татар әкиятләре кызыклы һәм мавыктыргыч</vt:lpstr>
      <vt:lpstr>Милли киемнәр тәрбия бирүдә зур терәк</vt:lpstr>
      <vt:lpstr>Бармак уены «Бу бармак…»</vt:lpstr>
      <vt:lpstr>Милли бизәкләр аша, әйләнә-тирәдәге матурлыкны күрергә өйрәнәбез</vt:lpstr>
      <vt:lpstr>Милли уеннарны яратып уйныйбыз (“Түбәтәй”,”Чума үрдәк, чума каз”)</vt:lpstr>
      <vt:lpstr>Туган телне өйрәнүдә әти-әниләр төп ярдәмчеләр</vt:lpstr>
      <vt:lpstr>Игътибарыгыз өчен рәхмәт!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sad083</dc:creator>
  <cp:lastModifiedBy>User</cp:lastModifiedBy>
  <cp:revision>76</cp:revision>
  <dcterms:created xsi:type="dcterms:W3CDTF">2013-11-11T08:31:57Z</dcterms:created>
  <dcterms:modified xsi:type="dcterms:W3CDTF">2014-05-12T08:49:14Z</dcterms:modified>
</cp:coreProperties>
</file>